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58" r:id="rId5"/>
    <p:sldId id="260" r:id="rId6"/>
    <p:sldId id="268" r:id="rId7"/>
    <p:sldId id="259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68" y="7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05" y="1696720"/>
            <a:ext cx="10946130" cy="1094740"/>
          </a:xfrm>
        </p:spPr>
        <p:txBody>
          <a:bodyPr>
            <a:normAutofit/>
          </a:bodyPr>
          <a:lstStyle/>
          <a:p>
            <a:r>
              <a:rPr lang="ru-RU" altLang="en-US" sz="3110" b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Описание практики наставничества проекта «Развитие»</a:t>
            </a:r>
            <a:br>
              <a:rPr lang="ru-RU" altLang="en-US" sz="3110" b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3110" b="1">
                <a:ln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«Традиционное  педагогическое наставничество»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912745"/>
            <a:ext cx="9144000" cy="1031875"/>
          </a:xfrm>
        </p:spPr>
        <p:txBody>
          <a:bodyPr/>
          <a:lstStyle/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форма наставничества «учитель-учитель» </a:t>
            </a:r>
          </a:p>
          <a:p>
            <a:r>
              <a:rPr lang="ru-RU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для молодых руководителей ОО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285490" y="1050290"/>
            <a:ext cx="573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>
                <a:latin typeface="Times New Roman" panose="02020603050405020304" charset="0"/>
                <a:cs typeface="Times New Roman" panose="02020603050405020304" charset="0"/>
              </a:rPr>
              <a:t>МБОУ СОШ с.Кызыл-Арыг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49580" y="4369435"/>
            <a:ext cx="5135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Автор: Чолдак-оол Л.К.</a:t>
            </a:r>
          </a:p>
          <a:p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Учитель  начальных классов, наставник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490220"/>
            <a:ext cx="10515600" cy="5687060"/>
          </a:xfrm>
        </p:spPr>
        <p:txBody>
          <a:bodyPr/>
          <a:lstStyle/>
          <a:p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Наставничество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является универсальной технологией передачи опыта, знаний, формирования навыков, компетенций и ценностей через неформальное общение. </a:t>
            </a:r>
          </a:p>
          <a:p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Участники проекта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наставник, молодой руководитель, которому требуется поддержка и помощь в руководстве ОО. </a:t>
            </a:r>
          </a:p>
          <a:p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Рабочая группа: наставники</a:t>
            </a:r>
            <a:r>
              <a:rPr lang="ru-RU" alt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ru-RU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Чолдак-оол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Л.К, </a:t>
            </a:r>
            <a:r>
              <a:rPr lang="ru-RU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Ховалыг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А.Т, </a:t>
            </a:r>
            <a:r>
              <a:rPr lang="ru-RU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Чооду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А.Д</a:t>
            </a:r>
          </a:p>
          <a:p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Наставляемые</a:t>
            </a:r>
            <a:r>
              <a:rPr lang="ru-RU" alt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ru-RU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Сандакпаа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Л.А, </a:t>
            </a:r>
            <a:r>
              <a:rPr lang="ru-RU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Донгак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И.А, </a:t>
            </a:r>
            <a:r>
              <a:rPr lang="ru-RU" altLang="en-US" sz="2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Монгуш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А.В.</a:t>
            </a:r>
          </a:p>
          <a:p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Сроки реализации проекта</a:t>
            </a:r>
            <a:r>
              <a:rPr lang="ru-RU" alt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3 года (2024-2027гг)</a:t>
            </a:r>
          </a:p>
          <a:p>
            <a:endParaRPr lang="ru-RU" altLang="en-US" dirty="0"/>
          </a:p>
          <a:p>
            <a:endParaRPr lang="ru-RU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53060"/>
            <a:ext cx="10515600" cy="5824220"/>
          </a:xfrm>
        </p:spPr>
        <p:txBody>
          <a:bodyPr/>
          <a:lstStyle/>
          <a:p>
            <a:r>
              <a:rPr lang="ru-RU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Этапы реализации проекта</a:t>
            </a:r>
          </a:p>
          <a:p>
            <a:r>
              <a:rPr lang="ru-RU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1.Организационный. Принятие и утверждение плана работы с молодыми руководителями.</a:t>
            </a:r>
          </a:p>
          <a:p>
            <a:r>
              <a:rPr lang="ru-RU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2.Работа с молодыми руководителями по плану, реализация индивидуальной образовательной программы.</a:t>
            </a:r>
          </a:p>
          <a:p>
            <a:r>
              <a:rPr lang="ru-RU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3.Заключительный. Оценка деятельности молодого руководителя (наставляемого).</a:t>
            </a:r>
          </a:p>
          <a:p>
            <a:r>
              <a:rPr lang="ru-RU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Ожидаемые результаты проекта</a:t>
            </a:r>
            <a:r>
              <a:rPr lang="ru-RU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создана модель наставничества «Учитель – учитель» для систематической разносторонней целенаправленной работы с молодыми руководителями, которые уверенно проходят адаптационный период и в дальнейшем будут развивать ОО, которым руководят.</a:t>
            </a:r>
            <a:r>
              <a:rPr lang="ru-RU" altLang="en-US" sz="28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82575" y="182880"/>
            <a:ext cx="11600180" cy="5994400"/>
          </a:xfrm>
        </p:spPr>
        <p:txBody>
          <a:bodyPr>
            <a:noAutofit/>
          </a:bodyPr>
          <a:lstStyle/>
          <a:p>
            <a:r>
              <a:rPr lang="ru-RU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Перспективы дальнейшего развития проекта</a:t>
            </a:r>
            <a:r>
              <a:rPr lang="ru-RU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накопленный опыт и материалы могут применятся в наставничестве «Учитель – учитель» по отношению к молодым руководителям, и в дальнейшем выходить на сетевую связь с другими школами, провести с ними методические мероприятия, распространение опыта на курсах.</a:t>
            </a:r>
          </a:p>
          <a:p>
            <a:r>
              <a:rPr lang="ru-RU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Технологии</a:t>
            </a:r>
            <a:r>
              <a:rPr lang="ru-RU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ru-RU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Применяемые в программе элементы технологий: традиционная модель наставничества, ситуационное наставничество, партнёрское, саморегулируемое наставничество.  </a:t>
            </a:r>
          </a:p>
          <a:p>
            <a:r>
              <a:rPr lang="ru-RU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Методы</a:t>
            </a:r>
            <a:r>
              <a:rPr lang="ru-RU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работы с наставляемыми: анкетирование, тестирование, беседы; собеседования; тематические педсоветы, семинары; методические консультации; посещение совещаний руководства ОО, участие в различных очных и дистанционных мероприятиях; прохождение курсов.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76555"/>
            <a:ext cx="10515600" cy="5800725"/>
          </a:xfrm>
        </p:spPr>
        <p:txBody>
          <a:bodyPr/>
          <a:lstStyle/>
          <a:p>
            <a:pPr algn="ctr"/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Заключение</a:t>
            </a:r>
          </a:p>
          <a:p>
            <a:pPr marL="0" indent="0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Для наставников опыт наставничества будет общественным признанием их работы, мотивирующим к ее продолжению. </a:t>
            </a:r>
          </a:p>
          <a:p>
            <a:pPr marL="0" indent="0">
              <a:buNone/>
            </a:pP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А наставляемым поможет закрепить достигнутый результат через публичную презентацию своей истории. </a:t>
            </a:r>
          </a:p>
          <a:p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«Плоды моей работы...»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825625"/>
            <a:ext cx="6350635" cy="4351655"/>
          </a:xfrm>
        </p:spPr>
        <p:txBody>
          <a:bodyPr/>
          <a:lstStyle/>
          <a:p>
            <a:r>
              <a:rPr lang="ru-RU" altLang="en-US"/>
              <a:t> 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444740" y="1584325"/>
            <a:ext cx="406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 2002-2006 годы я была назначена директором МБОУ СОШ </a:t>
            </a:r>
            <a:r>
              <a:rPr lang="ru-RU" altLang="en-US" sz="2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с.Кызыл-Арыг</a:t>
            </a:r>
            <a:r>
              <a:rPr lang="ru-RU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r>
              <a:rPr lang="ru-RU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 то же время,  я была наставником молодых педагогов:</a:t>
            </a:r>
          </a:p>
          <a:p>
            <a:r>
              <a:rPr lang="ru-RU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ru-RU" altLang="en-US" sz="20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Тадар-оол</a:t>
            </a:r>
            <a:r>
              <a:rPr lang="ru-RU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Л.А - учитель биологии и химии.</a:t>
            </a:r>
          </a:p>
          <a:p>
            <a:r>
              <a:rPr lang="ru-RU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2.Баажай Ч.Д - учитель начальных классов.</a:t>
            </a:r>
          </a:p>
          <a:p>
            <a:r>
              <a:rPr lang="ru-RU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3.Сарыглар А.В - учитель технологии.</a:t>
            </a:r>
          </a:p>
          <a:p>
            <a:r>
              <a:rPr lang="ru-RU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4.Донгак Д.Д - учитель родного языка и литературы.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35" y="3831752"/>
            <a:ext cx="1652806" cy="2160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4"/>
          <a:stretch/>
        </p:blipFill>
        <p:spPr>
          <a:xfrm>
            <a:off x="4745970" y="1351961"/>
            <a:ext cx="1561857" cy="2295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23721" r="17248" b="52403"/>
          <a:stretch/>
        </p:blipFill>
        <p:spPr>
          <a:xfrm>
            <a:off x="1334279" y="1351961"/>
            <a:ext cx="2488738" cy="2295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8" t="26530" r="53108" b="32960"/>
          <a:stretch/>
        </p:blipFill>
        <p:spPr>
          <a:xfrm>
            <a:off x="4297521" y="3831752"/>
            <a:ext cx="1874929" cy="2160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409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0" y="274638"/>
            <a:ext cx="3467420" cy="26005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3" t="9923" r="13643" b="28527"/>
          <a:stretch/>
        </p:blipFill>
        <p:spPr>
          <a:xfrm>
            <a:off x="4378842" y="1090687"/>
            <a:ext cx="3434316" cy="23753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0" r="21761" b="17099"/>
          <a:stretch/>
        </p:blipFill>
        <p:spPr>
          <a:xfrm>
            <a:off x="8145399" y="339785"/>
            <a:ext cx="3640081" cy="2535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4" b="27132"/>
          <a:stretch/>
        </p:blipFill>
        <p:spPr>
          <a:xfrm>
            <a:off x="8189576" y="3374473"/>
            <a:ext cx="3761710" cy="31234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4" b="21484"/>
          <a:stretch/>
        </p:blipFill>
        <p:spPr>
          <a:xfrm>
            <a:off x="4293854" y="3792939"/>
            <a:ext cx="3708991" cy="1926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13333" r="20620" b="29457"/>
          <a:stretch/>
        </p:blipFill>
        <p:spPr>
          <a:xfrm flipV="1">
            <a:off x="406520" y="3358758"/>
            <a:ext cx="3700603" cy="313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1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1257280" cy="97980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 настоящее время мои наставляемые стали...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825625"/>
            <a:ext cx="5063490" cy="435165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1. Сандакпаа Л.А - директор МБОУ СОШ с.Кызыл-Арыг, награждена Почетной грамотой Минобр РТ.</a:t>
            </a:r>
          </a:p>
          <a:p>
            <a:endParaRPr lang="ru-RU" altLang="en-US" sz="2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2"/>
          <p:cNvSpPr>
            <a:spLocks noGrp="1"/>
          </p:cNvSpPr>
          <p:nvPr/>
        </p:nvSpPr>
        <p:spPr>
          <a:xfrm>
            <a:off x="6450965" y="1825625"/>
            <a:ext cx="506349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Тюлюш Ч.Д - учитель начальных классов, руководитель Профкома школы, Почетный работник образования РФ.</a:t>
            </a:r>
          </a:p>
          <a:p>
            <a:endParaRPr lang="ru-RU" altLang="en-US" sz="2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27442" r="7692" b="8527"/>
          <a:stretch/>
        </p:blipFill>
        <p:spPr>
          <a:xfrm>
            <a:off x="6900530" y="2896987"/>
            <a:ext cx="3838354" cy="3695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39596" r="25036" b="36528"/>
          <a:stretch/>
        </p:blipFill>
        <p:spPr>
          <a:xfrm>
            <a:off x="1562986" y="2895715"/>
            <a:ext cx="2434856" cy="3762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1268710" cy="97980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 настоящее время мои наставляемые стали...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825625"/>
            <a:ext cx="5063490" cy="435165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3. Монгуш А.В - замдиректора по ВР.</a:t>
            </a:r>
            <a:endParaRPr lang="ru-RU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ее содержимое 2"/>
          <p:cNvSpPr>
            <a:spLocks noGrp="1"/>
          </p:cNvSpPr>
          <p:nvPr/>
        </p:nvSpPr>
        <p:spPr>
          <a:xfrm>
            <a:off x="6450965" y="1825625"/>
            <a:ext cx="523113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 Куулар Д.Д - учитель родного  языка, награждена Поченой грамотой Минобр РТ.</a:t>
            </a:r>
          </a:p>
          <a:p>
            <a:endParaRPr lang="ru-RU" altLang="en-US" sz="2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/>
          <a:stretch/>
        </p:blipFill>
        <p:spPr>
          <a:xfrm>
            <a:off x="6560287" y="2775097"/>
            <a:ext cx="5042845" cy="3583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3" y="2734743"/>
            <a:ext cx="4831369" cy="36235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7" y="3731620"/>
            <a:ext cx="3759249" cy="2819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t="19544" r="24736" b="30656"/>
          <a:stretch/>
        </p:blipFill>
        <p:spPr>
          <a:xfrm>
            <a:off x="473051" y="276447"/>
            <a:ext cx="5598140" cy="2388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38140"/>
          <a:stretch/>
        </p:blipFill>
        <p:spPr>
          <a:xfrm rot="5400000">
            <a:off x="1230644" y="2971434"/>
            <a:ext cx="2520903" cy="4339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19225" r="206" b="27130"/>
          <a:stretch/>
        </p:blipFill>
        <p:spPr>
          <a:xfrm>
            <a:off x="4412510" y="2849530"/>
            <a:ext cx="3627917" cy="2769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7" r="12713" b="26047"/>
          <a:stretch/>
        </p:blipFill>
        <p:spPr>
          <a:xfrm>
            <a:off x="6573134" y="274638"/>
            <a:ext cx="5419468" cy="24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6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1268095" y="680720"/>
            <a:ext cx="10227310" cy="5200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«Традиционное педагогическое наставничество»</a:t>
            </a:r>
          </a:p>
          <a:p>
            <a:pPr algn="ctr"/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Форма наставничества: «учитель-учитель»</a:t>
            </a:r>
          </a:p>
          <a:p>
            <a:pPr algn="ctr"/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 молодых руководителей </a:t>
            </a:r>
          </a:p>
          <a:p>
            <a:pPr algn="ctr"/>
            <a:endParaRPr lang="ru-RU" altLang="en-US" sz="24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Современной школе нужны профессиональные, компетентные, самостоятельно мыслящие педагоги и руководители.</a:t>
            </a:r>
          </a:p>
          <a:p>
            <a:pPr algn="l"/>
            <a:r>
              <a:rPr lang="ru-RU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Начинающие руководители, как и молодые педагоги слабо представляют себе повседневную практику управления образовательной организацией, поэтому им нужна профессиональная помощь знающего практика-педагога.</a:t>
            </a:r>
          </a:p>
          <a:p>
            <a:pPr algn="ctr"/>
            <a:endParaRPr lang="ru-RU" altLang="en-US" sz="28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3555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Актуальность разработки программы наставничества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Создание программы наставничества продиктовано велением времени. На сегодняшний день не только национальный проект «Образование» ставит такую задачу, как внедрение целевой модели наставничества во всех образовательных организациях, но и сама жизнь подсказывает нам необходимость взаимодействия между людьми для достижения общих целей.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98780"/>
            <a:ext cx="10515600" cy="5778500"/>
          </a:xfrm>
        </p:spPr>
        <p:txBody>
          <a:bodyPr>
            <a:normAutofit fontScale="9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Целью наставничества</a:t>
            </a:r>
            <a:r>
              <a:rPr lang="ru-RU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является максимально полное раскрытие потенциала личности наставляемого, необходимого для успешной личной профессиональной самореализации в современных условиях.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alt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Задачи наставничества</a:t>
            </a:r>
            <a:r>
              <a:rPr lang="ru-RU" altLang="en-US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</a:t>
            </a:r>
            <a:r>
              <a:rPr lang="ru-RU" altLang="en-US" sz="311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Улучшение показателей организации в образовательной, социокультурной, спортивной и других сферах; </a:t>
            </a:r>
          </a:p>
          <a:p>
            <a:r>
              <a:rPr lang="ru-RU" altLang="en-US" sz="311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Создание условий для развития и повышения квалификации педагогов, увеличение числа закрепившихся в профессии педагогических кадров; </a:t>
            </a:r>
          </a:p>
          <a:p>
            <a:r>
              <a:rPr lang="ru-RU" altLang="en-US" sz="311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Улучшение качественной работы молодых руководителей по руководству ОО;</a:t>
            </a:r>
          </a:p>
          <a:p>
            <a:r>
              <a:rPr lang="ru-RU" altLang="en-US" sz="311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Формирование открытого и эффективного сообщества вокруг образовательной организации, способного на комплексную поддержку ее деятельности.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667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微软雅黑</vt:lpstr>
      <vt:lpstr>SimSun</vt:lpstr>
      <vt:lpstr>Arial</vt:lpstr>
      <vt:lpstr>Calibri</vt:lpstr>
      <vt:lpstr>Times New Roman</vt:lpstr>
      <vt:lpstr>Business Cooperate</vt:lpstr>
      <vt:lpstr>Описание практики наставничества проекта «Развитие» «Традиционное  педагогическое наставничество»</vt:lpstr>
      <vt:lpstr>«Плоды моей работы...»</vt:lpstr>
      <vt:lpstr>Презентация PowerPoint</vt:lpstr>
      <vt:lpstr>В настоящее время мои наставляемые стали...</vt:lpstr>
      <vt:lpstr>В настоящее время мои наставляемые стали...</vt:lpstr>
      <vt:lpstr>Презентация PowerPoint</vt:lpstr>
      <vt:lpstr>Презентация PowerPoint</vt:lpstr>
      <vt:lpstr>Актуальность разработки программы наставничества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Пользователь</cp:lastModifiedBy>
  <cp:revision>12</cp:revision>
  <dcterms:created xsi:type="dcterms:W3CDTF">2024-02-14T09:34:14Z</dcterms:created>
  <dcterms:modified xsi:type="dcterms:W3CDTF">2024-02-14T12:44:59Z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1049-12.2.0.13431</vt:lpwstr>
  </property>
  <property fmtid="{D5CDD505-2E9C-101B-9397-08002B2CF9AE}" pid="3" name="ICV">
    <vt:lpwstr>DED186AF60D34821A37D590C1DA624CD_11</vt:lpwstr>
  </property>
</Properties>
</file>